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33"/>
    <p:restoredTop sz="94598"/>
  </p:normalViewPr>
  <p:slideViewPr>
    <p:cSldViewPr snapToGrid="0" snapToObjects="1">
      <p:cViewPr varScale="1">
        <p:scale>
          <a:sx n="140" d="100"/>
          <a:sy n="140" d="100"/>
        </p:scale>
        <p:origin x="12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7/21/19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bikeshare.metro.net/about/data/"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72EF-3253-E54B-AC93-42ED994A1310}"/>
              </a:ext>
            </a:extLst>
          </p:cNvPr>
          <p:cNvSpPr>
            <a:spLocks noGrp="1"/>
          </p:cNvSpPr>
          <p:nvPr>
            <p:ph type="ctrTitle"/>
          </p:nvPr>
        </p:nvSpPr>
        <p:spPr>
          <a:xfrm>
            <a:off x="2589212" y="1298448"/>
            <a:ext cx="8915399" cy="2262781"/>
          </a:xfrm>
        </p:spPr>
        <p:txBody>
          <a:bodyPr/>
          <a:lstStyle/>
          <a:p>
            <a:r>
              <a:rPr lang="en-US" dirty="0"/>
              <a:t>LA Bike Ride Sharing Data</a:t>
            </a:r>
          </a:p>
        </p:txBody>
      </p:sp>
      <p:sp>
        <p:nvSpPr>
          <p:cNvPr id="3" name="Subtitle 2">
            <a:extLst>
              <a:ext uri="{FF2B5EF4-FFF2-40B4-BE49-F238E27FC236}">
                <a16:creationId xmlns:a16="http://schemas.microsoft.com/office/drawing/2014/main" id="{74EDAA74-E968-414F-B523-1366514E7F50}"/>
              </a:ext>
            </a:extLst>
          </p:cNvPr>
          <p:cNvSpPr>
            <a:spLocks noGrp="1"/>
          </p:cNvSpPr>
          <p:nvPr>
            <p:ph type="subTitle" idx="1"/>
          </p:nvPr>
        </p:nvSpPr>
        <p:spPr>
          <a:xfrm>
            <a:off x="5012372" y="3698387"/>
            <a:ext cx="8915399" cy="1126283"/>
          </a:xfrm>
        </p:spPr>
        <p:txBody>
          <a:bodyPr>
            <a:normAutofit fontScale="70000" lnSpcReduction="20000"/>
          </a:bodyPr>
          <a:lstStyle/>
          <a:p>
            <a:r>
              <a:rPr lang="en-US" dirty="0"/>
              <a:t>DSC 630 Final Project Dataset</a:t>
            </a:r>
          </a:p>
          <a:p>
            <a:r>
              <a:rPr lang="en-US" dirty="0"/>
              <a:t>Anirban Pal</a:t>
            </a:r>
          </a:p>
          <a:p>
            <a:r>
              <a:rPr lang="en-US" dirty="0"/>
              <a:t>Raghu Raman Nanduri</a:t>
            </a:r>
          </a:p>
          <a:p>
            <a:r>
              <a:rPr lang="en-US" dirty="0"/>
              <a:t>Gangadhar Dhulipala</a:t>
            </a:r>
          </a:p>
        </p:txBody>
      </p:sp>
    </p:spTree>
    <p:extLst>
      <p:ext uri="{BB962C8B-B14F-4D97-AF65-F5344CB8AC3E}">
        <p14:creationId xmlns:p14="http://schemas.microsoft.com/office/powerpoint/2010/main" val="3684025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E7CC9-73E5-2742-91A5-CDA78FC6E46D}"/>
              </a:ext>
            </a:extLst>
          </p:cNvPr>
          <p:cNvSpPr>
            <a:spLocks noGrp="1"/>
          </p:cNvSpPr>
          <p:nvPr>
            <p:ph type="title"/>
          </p:nvPr>
        </p:nvSpPr>
        <p:spPr>
          <a:xfrm>
            <a:off x="2528916" y="148622"/>
            <a:ext cx="8911687" cy="518890"/>
          </a:xfrm>
        </p:spPr>
        <p:txBody>
          <a:bodyPr>
            <a:normAutofit fontScale="90000"/>
          </a:bodyPr>
          <a:lstStyle/>
          <a:p>
            <a:r>
              <a:rPr lang="en-US" dirty="0"/>
              <a:t>Number Bike Starts As a Function of Station</a:t>
            </a:r>
          </a:p>
        </p:txBody>
      </p:sp>
      <p:pic>
        <p:nvPicPr>
          <p:cNvPr id="3" name="Picture 2">
            <a:extLst>
              <a:ext uri="{FF2B5EF4-FFF2-40B4-BE49-F238E27FC236}">
                <a16:creationId xmlns:a16="http://schemas.microsoft.com/office/drawing/2014/main" id="{5B8B0978-1A94-9E4C-AD27-2CA1876E69EA}"/>
              </a:ext>
            </a:extLst>
          </p:cNvPr>
          <p:cNvPicPr>
            <a:picLocks noChangeAspect="1"/>
          </p:cNvPicPr>
          <p:nvPr/>
        </p:nvPicPr>
        <p:blipFill>
          <a:blip r:embed="rId2"/>
          <a:stretch>
            <a:fillRect/>
          </a:stretch>
        </p:blipFill>
        <p:spPr>
          <a:xfrm>
            <a:off x="2629500" y="877824"/>
            <a:ext cx="4938201" cy="4851331"/>
          </a:xfrm>
          <a:prstGeom prst="rect">
            <a:avLst/>
          </a:prstGeom>
        </p:spPr>
      </p:pic>
      <p:sp>
        <p:nvSpPr>
          <p:cNvPr id="4" name="TextBox 3">
            <a:extLst>
              <a:ext uri="{FF2B5EF4-FFF2-40B4-BE49-F238E27FC236}">
                <a16:creationId xmlns:a16="http://schemas.microsoft.com/office/drawing/2014/main" id="{60824742-0E80-494E-A66E-AD28DD32F356}"/>
              </a:ext>
            </a:extLst>
          </p:cNvPr>
          <p:cNvSpPr txBox="1"/>
          <p:nvPr/>
        </p:nvSpPr>
        <p:spPr>
          <a:xfrm>
            <a:off x="2528917" y="5961888"/>
            <a:ext cx="9303420" cy="646331"/>
          </a:xfrm>
          <a:prstGeom prst="rect">
            <a:avLst/>
          </a:prstGeom>
          <a:noFill/>
        </p:spPr>
        <p:txBody>
          <a:bodyPr wrap="square" rtlCol="0">
            <a:spAutoFit/>
          </a:bodyPr>
          <a:lstStyle/>
          <a:p>
            <a:r>
              <a:rPr lang="en-US" dirty="0"/>
              <a:t>Based on the above visualization, it looks like the number of bike starts are relatively similar across different stations</a:t>
            </a:r>
          </a:p>
        </p:txBody>
      </p:sp>
    </p:spTree>
    <p:extLst>
      <p:ext uri="{BB962C8B-B14F-4D97-AF65-F5344CB8AC3E}">
        <p14:creationId xmlns:p14="http://schemas.microsoft.com/office/powerpoint/2010/main" val="326839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B649-1BC8-4E46-B98D-ABBB50724B4A}"/>
              </a:ext>
            </a:extLst>
          </p:cNvPr>
          <p:cNvSpPr>
            <a:spLocks noGrp="1"/>
          </p:cNvSpPr>
          <p:nvPr>
            <p:ph type="title"/>
          </p:nvPr>
        </p:nvSpPr>
        <p:spPr>
          <a:xfrm>
            <a:off x="654396" y="0"/>
            <a:ext cx="11662572" cy="454882"/>
          </a:xfrm>
        </p:spPr>
        <p:txBody>
          <a:bodyPr>
            <a:normAutofit fontScale="90000"/>
          </a:bodyPr>
          <a:lstStyle/>
          <a:p>
            <a:r>
              <a:rPr lang="en-US" dirty="0"/>
              <a:t>Plotting to find the most popular trip in the LA bike route</a:t>
            </a:r>
          </a:p>
        </p:txBody>
      </p:sp>
      <p:pic>
        <p:nvPicPr>
          <p:cNvPr id="3" name="Picture 2">
            <a:extLst>
              <a:ext uri="{FF2B5EF4-FFF2-40B4-BE49-F238E27FC236}">
                <a16:creationId xmlns:a16="http://schemas.microsoft.com/office/drawing/2014/main" id="{A485EB09-52A5-274A-95F6-72D86A8F2AA2}"/>
              </a:ext>
            </a:extLst>
          </p:cNvPr>
          <p:cNvPicPr>
            <a:picLocks noChangeAspect="1"/>
          </p:cNvPicPr>
          <p:nvPr/>
        </p:nvPicPr>
        <p:blipFill>
          <a:blip r:embed="rId2"/>
          <a:stretch>
            <a:fillRect/>
          </a:stretch>
        </p:blipFill>
        <p:spPr>
          <a:xfrm>
            <a:off x="2329248" y="822960"/>
            <a:ext cx="5397431" cy="4998399"/>
          </a:xfrm>
          <a:prstGeom prst="rect">
            <a:avLst/>
          </a:prstGeom>
        </p:spPr>
      </p:pic>
      <p:sp>
        <p:nvSpPr>
          <p:cNvPr id="4" name="TextBox 3">
            <a:extLst>
              <a:ext uri="{FF2B5EF4-FFF2-40B4-BE49-F238E27FC236}">
                <a16:creationId xmlns:a16="http://schemas.microsoft.com/office/drawing/2014/main" id="{DCA5BFEC-0791-E149-B053-57D333503D50}"/>
              </a:ext>
            </a:extLst>
          </p:cNvPr>
          <p:cNvSpPr txBox="1"/>
          <p:nvPr/>
        </p:nvSpPr>
        <p:spPr>
          <a:xfrm>
            <a:off x="1845881" y="6089904"/>
            <a:ext cx="9117775" cy="646331"/>
          </a:xfrm>
          <a:prstGeom prst="rect">
            <a:avLst/>
          </a:prstGeom>
          <a:noFill/>
        </p:spPr>
        <p:txBody>
          <a:bodyPr wrap="square" rtlCol="0">
            <a:spAutoFit/>
          </a:bodyPr>
          <a:lstStyle/>
          <a:p>
            <a:r>
              <a:rPr lang="en-US" dirty="0"/>
              <a:t>Its very obvious from the above graph that the number of trips is completely dominated by the route 4124 - 4124</a:t>
            </a:r>
          </a:p>
        </p:txBody>
      </p:sp>
    </p:spTree>
    <p:extLst>
      <p:ext uri="{BB962C8B-B14F-4D97-AF65-F5344CB8AC3E}">
        <p14:creationId xmlns:p14="http://schemas.microsoft.com/office/powerpoint/2010/main" val="732403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91F3-654A-F748-80B8-71521D91CC3D}"/>
              </a:ext>
            </a:extLst>
          </p:cNvPr>
          <p:cNvSpPr>
            <a:spLocks noGrp="1"/>
          </p:cNvSpPr>
          <p:nvPr>
            <p:ph type="title"/>
          </p:nvPr>
        </p:nvSpPr>
        <p:spPr>
          <a:xfrm>
            <a:off x="2638644" y="185198"/>
            <a:ext cx="8911687" cy="537178"/>
          </a:xfrm>
        </p:spPr>
        <p:txBody>
          <a:bodyPr>
            <a:normAutofit fontScale="90000"/>
          </a:bodyPr>
          <a:lstStyle/>
          <a:p>
            <a:r>
              <a:rPr lang="en-US" dirty="0"/>
              <a:t>Trend Analysis of Trips Through Out the Year</a:t>
            </a:r>
          </a:p>
        </p:txBody>
      </p:sp>
      <p:pic>
        <p:nvPicPr>
          <p:cNvPr id="3" name="Picture 2">
            <a:extLst>
              <a:ext uri="{FF2B5EF4-FFF2-40B4-BE49-F238E27FC236}">
                <a16:creationId xmlns:a16="http://schemas.microsoft.com/office/drawing/2014/main" id="{DA1A032C-9A37-E343-AAB4-0686E6BE4BD1}"/>
              </a:ext>
            </a:extLst>
          </p:cNvPr>
          <p:cNvPicPr>
            <a:picLocks noChangeAspect="1"/>
          </p:cNvPicPr>
          <p:nvPr/>
        </p:nvPicPr>
        <p:blipFill>
          <a:blip r:embed="rId2"/>
          <a:stretch>
            <a:fillRect/>
          </a:stretch>
        </p:blipFill>
        <p:spPr>
          <a:xfrm>
            <a:off x="2461221" y="813816"/>
            <a:ext cx="5265459" cy="5121986"/>
          </a:xfrm>
          <a:prstGeom prst="rect">
            <a:avLst/>
          </a:prstGeom>
        </p:spPr>
      </p:pic>
      <p:sp>
        <p:nvSpPr>
          <p:cNvPr id="4" name="Rectangle 3">
            <a:extLst>
              <a:ext uri="{FF2B5EF4-FFF2-40B4-BE49-F238E27FC236}">
                <a16:creationId xmlns:a16="http://schemas.microsoft.com/office/drawing/2014/main" id="{5A890F5A-75DD-9247-BED0-2D68AFE203EB}"/>
              </a:ext>
            </a:extLst>
          </p:cNvPr>
          <p:cNvSpPr/>
          <p:nvPr/>
        </p:nvSpPr>
        <p:spPr>
          <a:xfrm>
            <a:off x="2014727" y="6219266"/>
            <a:ext cx="9435019" cy="369332"/>
          </a:xfrm>
          <a:prstGeom prst="rect">
            <a:avLst/>
          </a:prstGeom>
        </p:spPr>
        <p:txBody>
          <a:bodyPr wrap="square">
            <a:spAutoFit/>
          </a:bodyPr>
          <a:lstStyle/>
          <a:p>
            <a:r>
              <a:rPr lang="en-US" dirty="0">
                <a:solidFill>
                  <a:srgbClr val="000000"/>
                </a:solidFill>
                <a:latin typeface="Helvetica Neue" panose="02000503000000020004" pitchFamily="2" charset="0"/>
              </a:rPr>
              <a:t>Looks like there are some interesting peaks around October 2018 and December 2018</a:t>
            </a:r>
            <a:endParaRPr lang="en-US" dirty="0"/>
          </a:p>
        </p:txBody>
      </p:sp>
    </p:spTree>
    <p:extLst>
      <p:ext uri="{BB962C8B-B14F-4D97-AF65-F5344CB8AC3E}">
        <p14:creationId xmlns:p14="http://schemas.microsoft.com/office/powerpoint/2010/main" val="819940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8847-9753-F44D-A658-14BA5EE61D79}"/>
              </a:ext>
            </a:extLst>
          </p:cNvPr>
          <p:cNvSpPr>
            <a:spLocks noGrp="1"/>
          </p:cNvSpPr>
          <p:nvPr>
            <p:ph type="title"/>
          </p:nvPr>
        </p:nvSpPr>
        <p:spPr>
          <a:xfrm>
            <a:off x="2538060" y="130334"/>
            <a:ext cx="8911687" cy="582898"/>
          </a:xfrm>
        </p:spPr>
        <p:txBody>
          <a:bodyPr>
            <a:normAutofit fontScale="90000"/>
          </a:bodyPr>
          <a:lstStyle/>
          <a:p>
            <a:r>
              <a:rPr lang="en-US" dirty="0"/>
              <a:t>Trend Analysis of Trips Through Out the Year</a:t>
            </a:r>
          </a:p>
        </p:txBody>
      </p:sp>
      <p:pic>
        <p:nvPicPr>
          <p:cNvPr id="3" name="Picture 2">
            <a:extLst>
              <a:ext uri="{FF2B5EF4-FFF2-40B4-BE49-F238E27FC236}">
                <a16:creationId xmlns:a16="http://schemas.microsoft.com/office/drawing/2014/main" id="{1FF04F78-87CA-544D-866C-A0694F42A12E}"/>
              </a:ext>
            </a:extLst>
          </p:cNvPr>
          <p:cNvPicPr>
            <a:picLocks noChangeAspect="1"/>
          </p:cNvPicPr>
          <p:nvPr/>
        </p:nvPicPr>
        <p:blipFill>
          <a:blip r:embed="rId2"/>
          <a:stretch>
            <a:fillRect/>
          </a:stretch>
        </p:blipFill>
        <p:spPr>
          <a:xfrm>
            <a:off x="2538060" y="841248"/>
            <a:ext cx="5201451" cy="5059722"/>
          </a:xfrm>
          <a:prstGeom prst="rect">
            <a:avLst/>
          </a:prstGeom>
        </p:spPr>
      </p:pic>
      <p:sp>
        <p:nvSpPr>
          <p:cNvPr id="4" name="TextBox 3">
            <a:extLst>
              <a:ext uri="{FF2B5EF4-FFF2-40B4-BE49-F238E27FC236}">
                <a16:creationId xmlns:a16="http://schemas.microsoft.com/office/drawing/2014/main" id="{B9AC7596-E499-184A-A632-3BCAFF1CE4B0}"/>
              </a:ext>
            </a:extLst>
          </p:cNvPr>
          <p:cNvSpPr txBox="1"/>
          <p:nvPr/>
        </p:nvSpPr>
        <p:spPr>
          <a:xfrm>
            <a:off x="1545336" y="6028986"/>
            <a:ext cx="10184198" cy="646331"/>
          </a:xfrm>
          <a:prstGeom prst="rect">
            <a:avLst/>
          </a:prstGeom>
          <a:noFill/>
        </p:spPr>
        <p:txBody>
          <a:bodyPr wrap="none" rtlCol="0">
            <a:spAutoFit/>
          </a:bodyPr>
          <a:lstStyle/>
          <a:p>
            <a:r>
              <a:rPr lang="en-US" dirty="0"/>
              <a:t>Similar Analysis to previous visualization, but the data here is represented as a scatter plot.</a:t>
            </a:r>
          </a:p>
          <a:p>
            <a:r>
              <a:rPr lang="en-US" dirty="0"/>
              <a:t>We can clearly see spike in the month of </a:t>
            </a:r>
            <a:r>
              <a:rPr lang="en-US" dirty="0" err="1"/>
              <a:t>october</a:t>
            </a:r>
            <a:endParaRPr lang="en-US" dirty="0"/>
          </a:p>
        </p:txBody>
      </p:sp>
    </p:spTree>
    <p:extLst>
      <p:ext uri="{BB962C8B-B14F-4D97-AF65-F5344CB8AC3E}">
        <p14:creationId xmlns:p14="http://schemas.microsoft.com/office/powerpoint/2010/main" val="3291025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ABCE-2A83-464B-9275-7F25F74E076A}"/>
              </a:ext>
            </a:extLst>
          </p:cNvPr>
          <p:cNvSpPr>
            <a:spLocks noGrp="1"/>
          </p:cNvSpPr>
          <p:nvPr>
            <p:ph type="title"/>
          </p:nvPr>
        </p:nvSpPr>
        <p:spPr>
          <a:xfrm>
            <a:off x="163853" y="0"/>
            <a:ext cx="13698451" cy="637762"/>
          </a:xfrm>
        </p:spPr>
        <p:txBody>
          <a:bodyPr>
            <a:normAutofit fontScale="90000"/>
          </a:bodyPr>
          <a:lstStyle/>
          <a:p>
            <a:r>
              <a:rPr lang="en-US" dirty="0"/>
              <a:t>Trip Counts by Date and Further Categorized By Weekday</a:t>
            </a:r>
            <a:br>
              <a:rPr lang="en-US" dirty="0"/>
            </a:br>
            <a:r>
              <a:rPr lang="en-US" dirty="0"/>
              <a:t> Name</a:t>
            </a:r>
          </a:p>
        </p:txBody>
      </p:sp>
      <p:pic>
        <p:nvPicPr>
          <p:cNvPr id="3" name="Picture 2">
            <a:extLst>
              <a:ext uri="{FF2B5EF4-FFF2-40B4-BE49-F238E27FC236}">
                <a16:creationId xmlns:a16="http://schemas.microsoft.com/office/drawing/2014/main" id="{7FD480BA-AA6A-414D-A05A-3077D13D151B}"/>
              </a:ext>
            </a:extLst>
          </p:cNvPr>
          <p:cNvPicPr>
            <a:picLocks noChangeAspect="1"/>
          </p:cNvPicPr>
          <p:nvPr/>
        </p:nvPicPr>
        <p:blipFill>
          <a:blip r:embed="rId2"/>
          <a:stretch>
            <a:fillRect/>
          </a:stretch>
        </p:blipFill>
        <p:spPr>
          <a:xfrm>
            <a:off x="2605301" y="795528"/>
            <a:ext cx="5249395" cy="4899902"/>
          </a:xfrm>
          <a:prstGeom prst="rect">
            <a:avLst/>
          </a:prstGeom>
        </p:spPr>
      </p:pic>
      <p:sp>
        <p:nvSpPr>
          <p:cNvPr id="4" name="Rectangle 3">
            <a:extLst>
              <a:ext uri="{FF2B5EF4-FFF2-40B4-BE49-F238E27FC236}">
                <a16:creationId xmlns:a16="http://schemas.microsoft.com/office/drawing/2014/main" id="{54071F27-9A65-3D45-86F7-B4D5194F2E71}"/>
              </a:ext>
            </a:extLst>
          </p:cNvPr>
          <p:cNvSpPr/>
          <p:nvPr/>
        </p:nvSpPr>
        <p:spPr>
          <a:xfrm>
            <a:off x="1377696" y="6036076"/>
            <a:ext cx="10814304" cy="369332"/>
          </a:xfrm>
          <a:prstGeom prst="rect">
            <a:avLst/>
          </a:prstGeom>
        </p:spPr>
        <p:txBody>
          <a:bodyPr wrap="square">
            <a:spAutoFit/>
          </a:bodyPr>
          <a:lstStyle/>
          <a:p>
            <a:r>
              <a:rPr lang="en-US" dirty="0">
                <a:solidFill>
                  <a:srgbClr val="000000"/>
                </a:solidFill>
                <a:latin typeface="Helvetica Neue" panose="02000503000000020004" pitchFamily="2" charset="0"/>
              </a:rPr>
              <a:t>From the above chart, looks the most trips between 2018-01-01 to 2019-03-31 happened on Sundays</a:t>
            </a:r>
            <a:endParaRPr lang="en-US" dirty="0"/>
          </a:p>
        </p:txBody>
      </p:sp>
    </p:spTree>
    <p:extLst>
      <p:ext uri="{BB962C8B-B14F-4D97-AF65-F5344CB8AC3E}">
        <p14:creationId xmlns:p14="http://schemas.microsoft.com/office/powerpoint/2010/main" val="1868922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7BA718-5F33-6F49-9C4F-0811E9395FB2}"/>
              </a:ext>
            </a:extLst>
          </p:cNvPr>
          <p:cNvPicPr>
            <a:picLocks noChangeAspect="1"/>
          </p:cNvPicPr>
          <p:nvPr/>
        </p:nvPicPr>
        <p:blipFill>
          <a:blip r:embed="rId2"/>
          <a:stretch>
            <a:fillRect/>
          </a:stretch>
        </p:blipFill>
        <p:spPr>
          <a:xfrm>
            <a:off x="2202965" y="626882"/>
            <a:ext cx="5203675" cy="4857226"/>
          </a:xfrm>
          <a:prstGeom prst="rect">
            <a:avLst/>
          </a:prstGeom>
        </p:spPr>
      </p:pic>
      <p:sp>
        <p:nvSpPr>
          <p:cNvPr id="4" name="Rectangle 3">
            <a:extLst>
              <a:ext uri="{FF2B5EF4-FFF2-40B4-BE49-F238E27FC236}">
                <a16:creationId xmlns:a16="http://schemas.microsoft.com/office/drawing/2014/main" id="{1FE6890D-00F2-ED4D-99E9-2CF55BCDEC57}"/>
              </a:ext>
            </a:extLst>
          </p:cNvPr>
          <p:cNvSpPr/>
          <p:nvPr/>
        </p:nvSpPr>
        <p:spPr>
          <a:xfrm>
            <a:off x="1213104" y="5611666"/>
            <a:ext cx="10728960" cy="1200329"/>
          </a:xfrm>
          <a:prstGeom prst="rect">
            <a:avLst/>
          </a:prstGeom>
        </p:spPr>
        <p:txBody>
          <a:bodyPr wrap="square">
            <a:spAutoFit/>
          </a:bodyPr>
          <a:lstStyle/>
          <a:p>
            <a:pPr algn="just"/>
            <a:r>
              <a:rPr lang="en-US" dirty="0">
                <a:solidFill>
                  <a:srgbClr val="000000"/>
                </a:solidFill>
                <a:latin typeface="Helvetica Neue" panose="02000503000000020004" pitchFamily="2" charset="0"/>
              </a:rPr>
              <a:t>From the above chart, looks the most trips between 2018-01-01 to 2019-03-31 happened on Sundays.</a:t>
            </a:r>
          </a:p>
          <a:p>
            <a:pPr algn="just"/>
            <a:r>
              <a:rPr lang="en-US" dirty="0">
                <a:solidFill>
                  <a:srgbClr val="000000"/>
                </a:solidFill>
                <a:latin typeface="Helvetica Neue" panose="02000503000000020004" pitchFamily="2" charset="0"/>
              </a:rPr>
              <a:t>This plot is very similar to previous one, however given it’s a line plot we can clearly see the spikes on the days with more number of trips. Its not surprising that a weekend clearly stands out compared to weekdays.</a:t>
            </a:r>
            <a:endParaRPr lang="en-US" dirty="0"/>
          </a:p>
        </p:txBody>
      </p:sp>
      <p:sp>
        <p:nvSpPr>
          <p:cNvPr id="5" name="Rectangle 4">
            <a:extLst>
              <a:ext uri="{FF2B5EF4-FFF2-40B4-BE49-F238E27FC236}">
                <a16:creationId xmlns:a16="http://schemas.microsoft.com/office/drawing/2014/main" id="{B4939198-DEFE-AD44-B9AD-515238A9E863}"/>
              </a:ext>
            </a:extLst>
          </p:cNvPr>
          <p:cNvSpPr/>
          <p:nvPr/>
        </p:nvSpPr>
        <p:spPr>
          <a:xfrm>
            <a:off x="1895856" y="129992"/>
            <a:ext cx="11509248" cy="369332"/>
          </a:xfrm>
          <a:prstGeom prst="rect">
            <a:avLst/>
          </a:prstGeom>
        </p:spPr>
        <p:txBody>
          <a:bodyPr wrap="square">
            <a:spAutoFit/>
          </a:bodyPr>
          <a:lstStyle/>
          <a:p>
            <a:r>
              <a:rPr lang="en-US" dirty="0"/>
              <a:t>Trip Counts by Date and Further Categorized By Weekday Name</a:t>
            </a:r>
          </a:p>
        </p:txBody>
      </p:sp>
    </p:spTree>
    <p:extLst>
      <p:ext uri="{BB962C8B-B14F-4D97-AF65-F5344CB8AC3E}">
        <p14:creationId xmlns:p14="http://schemas.microsoft.com/office/powerpoint/2010/main" val="236556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E837-967B-E94E-B63C-D98F8397A88F}"/>
              </a:ext>
            </a:extLst>
          </p:cNvPr>
          <p:cNvSpPr>
            <a:spLocks noGrp="1"/>
          </p:cNvSpPr>
          <p:nvPr>
            <p:ph type="title"/>
          </p:nvPr>
        </p:nvSpPr>
        <p:spPr>
          <a:xfrm>
            <a:off x="2528916" y="249206"/>
            <a:ext cx="8911687" cy="1280890"/>
          </a:xfrm>
        </p:spPr>
        <p:txBody>
          <a:bodyPr/>
          <a:lstStyle/>
          <a:p>
            <a:r>
              <a:rPr lang="en-US" dirty="0"/>
              <a:t>Project Goal</a:t>
            </a:r>
          </a:p>
        </p:txBody>
      </p:sp>
      <p:sp>
        <p:nvSpPr>
          <p:cNvPr id="3" name="Rectangle 2">
            <a:extLst>
              <a:ext uri="{FF2B5EF4-FFF2-40B4-BE49-F238E27FC236}">
                <a16:creationId xmlns:a16="http://schemas.microsoft.com/office/drawing/2014/main" id="{AFC81830-2D18-FD44-BA9D-9603BEBFC001}"/>
              </a:ext>
            </a:extLst>
          </p:cNvPr>
          <p:cNvSpPr/>
          <p:nvPr/>
        </p:nvSpPr>
        <p:spPr>
          <a:xfrm>
            <a:off x="2115312" y="1212838"/>
            <a:ext cx="9912096" cy="4831644"/>
          </a:xfrm>
          <a:prstGeom prst="rect">
            <a:avLst/>
          </a:prstGeom>
        </p:spPr>
        <p:txBody>
          <a:bodyPr wrap="square">
            <a:spAutoFit/>
          </a:bodyPr>
          <a:lstStyle/>
          <a:p>
            <a:pPr algn="just">
              <a:lnSpc>
                <a:spcPct val="107000"/>
              </a:lnSpc>
              <a:spcAft>
                <a:spcPts val="800"/>
              </a:spcAft>
            </a:pPr>
            <a:r>
              <a:rPr lang="en-US" sz="1400" dirty="0">
                <a:ea typeface="Calibri" panose="020F0502020204030204" pitchFamily="34" charset="0"/>
                <a:cs typeface="Arial Narrow" panose="020B0604020202020204" pitchFamily="34" charset="0"/>
              </a:rPr>
              <a:t>By exploring the bike ride share data, we will try to find answers for the below questions through some thorough exploratory data analysis and predictive modelling.</a:t>
            </a:r>
          </a:p>
          <a:p>
            <a:pPr algn="just">
              <a:lnSpc>
                <a:spcPct val="107000"/>
              </a:lnSpc>
              <a:spcAft>
                <a:spcPts val="800"/>
              </a:spcAft>
            </a:pPr>
            <a:r>
              <a:rPr lang="en-US" sz="1400" b="1" dirty="0">
                <a:ea typeface="Calibri" panose="020F0502020204030204" pitchFamily="34" charset="0"/>
                <a:cs typeface="Arial Narrow" panose="020B0604020202020204" pitchFamily="34" charset="0"/>
              </a:rPr>
              <a:t>Exploratory data analysis:</a:t>
            </a:r>
          </a:p>
          <a:p>
            <a:pPr marL="285750" indent="-285750" algn="just">
              <a:buFont typeface="Wingdings" pitchFamily="2" charset="2"/>
              <a:buChar char="v"/>
            </a:pPr>
            <a:r>
              <a:rPr lang="en-US" sz="1400" dirty="0"/>
              <a:t>Initial Data Profiling</a:t>
            </a:r>
          </a:p>
          <a:p>
            <a:pPr marL="285750" indent="-285750" algn="just">
              <a:buFont typeface="Wingdings" pitchFamily="2" charset="2"/>
              <a:buChar char="v"/>
            </a:pPr>
            <a:r>
              <a:rPr lang="en-US" sz="1400" dirty="0"/>
              <a:t>Plotting correlation matrix</a:t>
            </a:r>
          </a:p>
          <a:p>
            <a:pPr marL="285750" indent="-285750" algn="just">
              <a:buFont typeface="Wingdings" pitchFamily="2" charset="2"/>
              <a:buChar char="v"/>
            </a:pPr>
            <a:r>
              <a:rPr lang="en-US" sz="1400" dirty="0"/>
              <a:t>Total rides by membership type</a:t>
            </a:r>
          </a:p>
          <a:p>
            <a:pPr marL="285750" indent="-285750" algn="just">
              <a:buFont typeface="Wingdings" pitchFamily="2" charset="2"/>
              <a:buChar char="v"/>
            </a:pPr>
            <a:r>
              <a:rPr lang="en-US" sz="1400" dirty="0"/>
              <a:t>Average trip duration by membership type</a:t>
            </a:r>
          </a:p>
          <a:p>
            <a:pPr marL="285750" indent="-285750" algn="just">
              <a:buFont typeface="Wingdings" pitchFamily="2" charset="2"/>
              <a:buChar char="v"/>
            </a:pPr>
            <a:r>
              <a:rPr lang="en-US" sz="1400" dirty="0"/>
              <a:t>Top 5 stations with the most starts (showing # of starts)</a:t>
            </a:r>
          </a:p>
          <a:p>
            <a:pPr marL="285750" indent="-285750" algn="just">
              <a:buFont typeface="Wingdings" pitchFamily="2" charset="2"/>
              <a:buChar char="v"/>
            </a:pPr>
            <a:r>
              <a:rPr lang="en-US" sz="1400" dirty="0"/>
              <a:t>Plot of active stations</a:t>
            </a:r>
          </a:p>
          <a:p>
            <a:pPr marL="285750" indent="-285750" algn="just">
              <a:buFont typeface="Wingdings" pitchFamily="2" charset="2"/>
              <a:buChar char="v"/>
            </a:pPr>
            <a:r>
              <a:rPr lang="en-US" sz="1400" dirty="0"/>
              <a:t>Most Popular Trip</a:t>
            </a:r>
          </a:p>
          <a:p>
            <a:pPr marL="285750" indent="-285750" algn="just">
              <a:buFont typeface="Wingdings" pitchFamily="2" charset="2"/>
              <a:buChar char="v"/>
            </a:pPr>
            <a:r>
              <a:rPr lang="en-US" sz="1400" dirty="0"/>
              <a:t>Bike traffic throughout the year</a:t>
            </a:r>
          </a:p>
          <a:p>
            <a:pPr algn="just"/>
            <a:endParaRPr lang="en-US" sz="1400" dirty="0"/>
          </a:p>
          <a:p>
            <a:pPr algn="just">
              <a:lnSpc>
                <a:spcPct val="107000"/>
              </a:lnSpc>
              <a:spcAft>
                <a:spcPts val="800"/>
              </a:spcAft>
            </a:pPr>
            <a:r>
              <a:rPr lang="en-US" sz="1400" b="1" dirty="0">
                <a:ea typeface="Calibri" panose="020F0502020204030204" pitchFamily="34" charset="0"/>
                <a:cs typeface="Arial Narrow" panose="020B0604020202020204" pitchFamily="34" charset="0"/>
              </a:rPr>
              <a:t>Modeling statements:</a:t>
            </a:r>
          </a:p>
          <a:p>
            <a:pPr marL="285750" indent="-285750" algn="just">
              <a:lnSpc>
                <a:spcPct val="107000"/>
              </a:lnSpc>
              <a:spcAft>
                <a:spcPts val="800"/>
              </a:spcAft>
              <a:buFont typeface="Wingdings" pitchFamily="2" charset="2"/>
              <a:buChar char="v"/>
            </a:pPr>
            <a:r>
              <a:rPr lang="en-US" sz="1400" dirty="0">
                <a:ea typeface="Calibri" panose="020F0502020204030204" pitchFamily="34" charset="0"/>
                <a:cs typeface="Arial Narrow" panose="020B0604020202020204" pitchFamily="34" charset="0"/>
              </a:rPr>
              <a:t>Create a predictive model for predicting the usage rate for a given station, on a given day and hour. This helps to figure out the number of bikes that should be in stock to handle the demand of the riders.</a:t>
            </a:r>
          </a:p>
          <a:p>
            <a:pPr marL="285750" indent="-285750" algn="just">
              <a:lnSpc>
                <a:spcPct val="107000"/>
              </a:lnSpc>
              <a:spcAft>
                <a:spcPts val="800"/>
              </a:spcAft>
              <a:buFont typeface="Wingdings" pitchFamily="2" charset="2"/>
              <a:buChar char="v"/>
            </a:pPr>
            <a:r>
              <a:rPr lang="en-US" sz="1400" dirty="0">
                <a:ea typeface="Calibri" panose="020F0502020204030204" pitchFamily="34" charset="0"/>
                <a:cs typeface="Arial Narrow" panose="020B0604020202020204" pitchFamily="34" charset="0"/>
              </a:rPr>
              <a:t>Classifying the stations based on the number of bikes they rent – using unsupervised clustering algorithms.</a:t>
            </a:r>
          </a:p>
          <a:p>
            <a:pPr marL="285750" indent="-285750" algn="just">
              <a:lnSpc>
                <a:spcPct val="107000"/>
              </a:lnSpc>
              <a:spcAft>
                <a:spcPts val="800"/>
              </a:spcAft>
              <a:buFont typeface="Wingdings" pitchFamily="2" charset="2"/>
              <a:buChar char="v"/>
            </a:pPr>
            <a:r>
              <a:rPr lang="en-US" sz="1400" dirty="0">
                <a:ea typeface="Calibri" panose="020F0502020204030204" pitchFamily="34" charset="0"/>
                <a:cs typeface="Arial Narrow" panose="020B0604020202020204" pitchFamily="34" charset="0"/>
              </a:rPr>
              <a:t>Predicting passholder that generates more revenue. For this predictive modelling, the cost for each pass holder type is taken from their website. This modelling is based on the assumption that bike rental costs are more or less same through out the period for which data was considered.</a:t>
            </a:r>
          </a:p>
        </p:txBody>
      </p:sp>
    </p:spTree>
    <p:extLst>
      <p:ext uri="{BB962C8B-B14F-4D97-AF65-F5344CB8AC3E}">
        <p14:creationId xmlns:p14="http://schemas.microsoft.com/office/powerpoint/2010/main" val="3280722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DB62-996B-9940-B6A4-0AA54258E204}"/>
              </a:ext>
            </a:extLst>
          </p:cNvPr>
          <p:cNvSpPr>
            <a:spLocks noGrp="1"/>
          </p:cNvSpPr>
          <p:nvPr>
            <p:ph type="title"/>
          </p:nvPr>
        </p:nvSpPr>
        <p:spPr/>
        <p:txBody>
          <a:bodyPr>
            <a:normAutofit fontScale="90000"/>
          </a:bodyPr>
          <a:lstStyle/>
          <a:p>
            <a:r>
              <a:rPr lang="en-US" dirty="0"/>
              <a:t>Data Sources</a:t>
            </a:r>
            <a:br>
              <a:rPr lang="en-US" dirty="0"/>
            </a:br>
            <a:br>
              <a:rPr lang="en-US" dirty="0"/>
            </a:br>
            <a:endParaRPr lang="en-US" dirty="0"/>
          </a:p>
        </p:txBody>
      </p:sp>
      <p:sp>
        <p:nvSpPr>
          <p:cNvPr id="3" name="TextBox 2">
            <a:extLst>
              <a:ext uri="{FF2B5EF4-FFF2-40B4-BE49-F238E27FC236}">
                <a16:creationId xmlns:a16="http://schemas.microsoft.com/office/drawing/2014/main" id="{94AFF2DC-BC3F-5B4B-B6C6-AD361AB43B89}"/>
              </a:ext>
            </a:extLst>
          </p:cNvPr>
          <p:cNvSpPr txBox="1"/>
          <p:nvPr/>
        </p:nvSpPr>
        <p:spPr>
          <a:xfrm>
            <a:off x="2592924" y="1660795"/>
            <a:ext cx="9513732" cy="3139321"/>
          </a:xfrm>
          <a:prstGeom prst="rect">
            <a:avLst/>
          </a:prstGeom>
          <a:noFill/>
        </p:spPr>
        <p:txBody>
          <a:bodyPr wrap="square" rtlCol="0">
            <a:spAutoFit/>
          </a:bodyPr>
          <a:lstStyle/>
          <a:p>
            <a:r>
              <a:rPr lang="en-US" dirty="0"/>
              <a:t>In order to achieve our goal, we needed to combine our data from there different datasets. These Include</a:t>
            </a:r>
          </a:p>
          <a:p>
            <a:endParaRPr lang="en-US" dirty="0"/>
          </a:p>
          <a:p>
            <a:pPr marL="285750" indent="-285750">
              <a:buFontTx/>
              <a:buChar char="-"/>
            </a:pPr>
            <a:r>
              <a:rPr lang="en-US" dirty="0"/>
              <a:t>Bike Sharing Dataset (</a:t>
            </a:r>
            <a:r>
              <a:rPr lang="en-US" dirty="0">
                <a:hlinkClick r:id="rId2"/>
              </a:rPr>
              <a:t>https://bikeshare.metro.net/about/data/</a:t>
            </a:r>
            <a:r>
              <a:rPr lang="en-US" dirty="0"/>
              <a:t>)</a:t>
            </a:r>
          </a:p>
          <a:p>
            <a:endParaRPr lang="en-US" dirty="0"/>
          </a:p>
          <a:p>
            <a:pPr marL="742950" lvl="1" indent="-285750">
              <a:buFont typeface="Wingdings" pitchFamily="2" charset="2"/>
              <a:buChar char="v"/>
            </a:pPr>
            <a:r>
              <a:rPr lang="en-US" dirty="0"/>
              <a:t>Bike Trip Data</a:t>
            </a:r>
          </a:p>
          <a:p>
            <a:pPr marL="742950" lvl="1" indent="-285750">
              <a:buFont typeface="Wingdings" pitchFamily="2" charset="2"/>
              <a:buChar char="v"/>
            </a:pPr>
            <a:r>
              <a:rPr lang="en-US" dirty="0"/>
              <a:t>Station Data</a:t>
            </a:r>
          </a:p>
          <a:p>
            <a:pPr lvl="1"/>
            <a:endParaRPr lang="en-US" dirty="0"/>
          </a:p>
          <a:p>
            <a:pPr marL="285750" indent="-285750">
              <a:buFontTx/>
              <a:buChar char="-"/>
            </a:pPr>
            <a:r>
              <a:rPr lang="en-US" dirty="0"/>
              <a:t>Los Angeles Weather Data</a:t>
            </a:r>
          </a:p>
          <a:p>
            <a:pPr marL="285750" indent="-285750">
              <a:buFontTx/>
              <a:buChar char="-"/>
            </a:pPr>
            <a:endParaRPr lang="en-US" dirty="0"/>
          </a:p>
          <a:p>
            <a:r>
              <a:rPr lang="en-US" dirty="0"/>
              <a:t>     </a:t>
            </a:r>
          </a:p>
        </p:txBody>
      </p:sp>
    </p:spTree>
    <p:extLst>
      <p:ext uri="{BB962C8B-B14F-4D97-AF65-F5344CB8AC3E}">
        <p14:creationId xmlns:p14="http://schemas.microsoft.com/office/powerpoint/2010/main" val="407374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77AE2-32E7-9D4B-86A4-346406CDC84D}"/>
              </a:ext>
            </a:extLst>
          </p:cNvPr>
          <p:cNvSpPr>
            <a:spLocks noGrp="1"/>
          </p:cNvSpPr>
          <p:nvPr>
            <p:ph type="title"/>
          </p:nvPr>
        </p:nvSpPr>
        <p:spPr>
          <a:xfrm>
            <a:off x="2675220" y="157766"/>
            <a:ext cx="8911687" cy="1280890"/>
          </a:xfrm>
        </p:spPr>
        <p:txBody>
          <a:bodyPr/>
          <a:lstStyle/>
          <a:p>
            <a:r>
              <a:rPr lang="en-US" dirty="0"/>
              <a:t>Merging Datasets</a:t>
            </a:r>
          </a:p>
        </p:txBody>
      </p:sp>
      <p:sp>
        <p:nvSpPr>
          <p:cNvPr id="3" name="TextBox 2">
            <a:extLst>
              <a:ext uri="{FF2B5EF4-FFF2-40B4-BE49-F238E27FC236}">
                <a16:creationId xmlns:a16="http://schemas.microsoft.com/office/drawing/2014/main" id="{416D9CCB-AF28-D24F-BEC0-5315FEF2A4AD}"/>
              </a:ext>
            </a:extLst>
          </p:cNvPr>
          <p:cNvSpPr txBox="1"/>
          <p:nvPr/>
        </p:nvSpPr>
        <p:spPr>
          <a:xfrm>
            <a:off x="3011691" y="1146048"/>
            <a:ext cx="8238744" cy="5078313"/>
          </a:xfrm>
          <a:prstGeom prst="rect">
            <a:avLst/>
          </a:prstGeom>
          <a:noFill/>
        </p:spPr>
        <p:txBody>
          <a:bodyPr wrap="square" rtlCol="0">
            <a:spAutoFit/>
          </a:bodyPr>
          <a:lstStyle/>
          <a:p>
            <a:r>
              <a:rPr lang="en-US" dirty="0"/>
              <a:t>The first step before we move forward with the EDA and the modeling, we need to make our master dataset. Following were the steps performed to make the final dataset:</a:t>
            </a:r>
          </a:p>
          <a:p>
            <a:endParaRPr lang="en-US" dirty="0"/>
          </a:p>
          <a:p>
            <a:pPr marL="285750" indent="-285750">
              <a:buFontTx/>
              <a:buChar char="-"/>
            </a:pPr>
            <a:r>
              <a:rPr lang="en-US" dirty="0"/>
              <a:t>Combine the Trip Data:</a:t>
            </a:r>
          </a:p>
          <a:p>
            <a:pPr marL="742950" lvl="1" indent="-285750">
              <a:buFont typeface="Wingdings" pitchFamily="2" charset="2"/>
              <a:buChar char="v"/>
            </a:pPr>
            <a:r>
              <a:rPr lang="en-US" dirty="0"/>
              <a:t>The trip data in the website was given per quarter. Hence we needed to combine the data from different quarters that we are interested. In our project we combined the trip data from 2018Q1 to 2019Q1. </a:t>
            </a:r>
          </a:p>
          <a:p>
            <a:endParaRPr lang="en-US" dirty="0"/>
          </a:p>
          <a:p>
            <a:pPr marL="285750" indent="-285750">
              <a:buFontTx/>
              <a:buChar char="-"/>
            </a:pPr>
            <a:r>
              <a:rPr lang="en-US" dirty="0"/>
              <a:t>Combine the Trip Data with the Station Data</a:t>
            </a:r>
          </a:p>
          <a:p>
            <a:pPr marL="742950" lvl="1" indent="-285750">
              <a:buFont typeface="Wingdings" pitchFamily="2" charset="2"/>
              <a:buChar char="v"/>
            </a:pPr>
            <a:r>
              <a:rPr lang="en-US" dirty="0"/>
              <a:t>The stations involved in the trip data were given as a separate file. Hence we combined the stations data file to the trip data file</a:t>
            </a:r>
          </a:p>
          <a:p>
            <a:pPr marL="742950" lvl="1" indent="-285750">
              <a:buFont typeface="Wingdings" pitchFamily="2" charset="2"/>
              <a:buChar char="v"/>
            </a:pPr>
            <a:endParaRPr lang="en-US" dirty="0"/>
          </a:p>
          <a:p>
            <a:pPr marL="285750" indent="-285750">
              <a:buFontTx/>
              <a:buChar char="-"/>
            </a:pPr>
            <a:r>
              <a:rPr lang="en-US" dirty="0"/>
              <a:t>Combine the Weather data to the previously prepared dataset</a:t>
            </a:r>
          </a:p>
          <a:p>
            <a:pPr marL="742950" lvl="1" indent="-285750">
              <a:buFont typeface="Wingdings" pitchFamily="2" charset="2"/>
              <a:buChar char="v"/>
            </a:pPr>
            <a:r>
              <a:rPr lang="en-US" dirty="0"/>
              <a:t>The goal here is to combine the weather data to the previously prepared trip and station data. The purpose was to see the effect of weather on the bike sharing process.</a:t>
            </a:r>
          </a:p>
        </p:txBody>
      </p:sp>
    </p:spTree>
    <p:extLst>
      <p:ext uri="{BB962C8B-B14F-4D97-AF65-F5344CB8AC3E}">
        <p14:creationId xmlns:p14="http://schemas.microsoft.com/office/powerpoint/2010/main" val="4051284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566A-FBD0-A645-9145-962157360953}"/>
              </a:ext>
            </a:extLst>
          </p:cNvPr>
          <p:cNvSpPr>
            <a:spLocks noGrp="1"/>
          </p:cNvSpPr>
          <p:nvPr>
            <p:ph type="title"/>
          </p:nvPr>
        </p:nvSpPr>
        <p:spPr>
          <a:xfrm>
            <a:off x="2620356" y="139478"/>
            <a:ext cx="8911687" cy="1280890"/>
          </a:xfrm>
        </p:spPr>
        <p:txBody>
          <a:bodyPr/>
          <a:lstStyle/>
          <a:p>
            <a:r>
              <a:rPr lang="en-US" dirty="0"/>
              <a:t>Data Preparation</a:t>
            </a:r>
          </a:p>
        </p:txBody>
      </p:sp>
      <p:sp>
        <p:nvSpPr>
          <p:cNvPr id="3" name="TextBox 2">
            <a:extLst>
              <a:ext uri="{FF2B5EF4-FFF2-40B4-BE49-F238E27FC236}">
                <a16:creationId xmlns:a16="http://schemas.microsoft.com/office/drawing/2014/main" id="{25965B47-0995-5540-B2A0-CE65215B12D2}"/>
              </a:ext>
            </a:extLst>
          </p:cNvPr>
          <p:cNvSpPr txBox="1"/>
          <p:nvPr/>
        </p:nvSpPr>
        <p:spPr>
          <a:xfrm>
            <a:off x="2620356" y="970026"/>
            <a:ext cx="8942832" cy="5909310"/>
          </a:xfrm>
          <a:prstGeom prst="rect">
            <a:avLst/>
          </a:prstGeom>
          <a:noFill/>
        </p:spPr>
        <p:txBody>
          <a:bodyPr wrap="square" rtlCol="0">
            <a:spAutoFit/>
          </a:bodyPr>
          <a:lstStyle/>
          <a:p>
            <a:r>
              <a:rPr lang="en-US" dirty="0"/>
              <a:t>Once we had the combined dataset we had to spend a lot of time on preparing the data. Some of the key steps include</a:t>
            </a:r>
          </a:p>
          <a:p>
            <a:endParaRPr lang="en-US" dirty="0"/>
          </a:p>
          <a:p>
            <a:pPr marL="285750" indent="-285750">
              <a:buFontTx/>
              <a:buChar char="-"/>
            </a:pPr>
            <a:r>
              <a:rPr lang="en-US" dirty="0"/>
              <a:t>Making sure the variables had the right data type</a:t>
            </a:r>
          </a:p>
          <a:p>
            <a:endParaRPr lang="en-US" dirty="0"/>
          </a:p>
          <a:p>
            <a:pPr marL="285750" indent="-285750">
              <a:buFontTx/>
              <a:buChar char="-"/>
            </a:pPr>
            <a:r>
              <a:rPr lang="en-US" dirty="0"/>
              <a:t>Corrected the column names across the datasets in order to help us concatenate and join the tables</a:t>
            </a:r>
          </a:p>
          <a:p>
            <a:endParaRPr lang="en-US" dirty="0"/>
          </a:p>
          <a:p>
            <a:pPr marL="285750" indent="-285750">
              <a:buFontTx/>
              <a:buChar char="-"/>
            </a:pPr>
            <a:r>
              <a:rPr lang="en-US" dirty="0"/>
              <a:t>Weather data set needed to be processed to extract the key attributes such as Tmax, Tavg and Tmin on a given day</a:t>
            </a:r>
          </a:p>
          <a:p>
            <a:pPr marL="285750" indent="-285750">
              <a:buFontTx/>
              <a:buChar char="-"/>
            </a:pPr>
            <a:endParaRPr lang="en-US" dirty="0"/>
          </a:p>
          <a:p>
            <a:pPr marL="285750" indent="-285750">
              <a:buFontTx/>
              <a:buChar char="-"/>
            </a:pPr>
            <a:r>
              <a:rPr lang="en-US" dirty="0"/>
              <a:t>Handling the datetime object across the weather and trip dataset</a:t>
            </a:r>
          </a:p>
          <a:p>
            <a:pPr marL="285750" indent="-285750">
              <a:buFontTx/>
              <a:buChar char="-"/>
            </a:pPr>
            <a:endParaRPr lang="en-US" dirty="0"/>
          </a:p>
          <a:p>
            <a:pPr marL="285750" indent="-285750">
              <a:buFontTx/>
              <a:buChar char="-"/>
            </a:pPr>
            <a:r>
              <a:rPr lang="en-US" dirty="0"/>
              <a:t>Renaming the columns as required in order to aid smooth analysis and dropping the unwanted columns</a:t>
            </a:r>
          </a:p>
          <a:p>
            <a:pPr marL="285750" indent="-285750">
              <a:buFontTx/>
              <a:buChar char="-"/>
            </a:pPr>
            <a:endParaRPr lang="en-US" dirty="0"/>
          </a:p>
          <a:p>
            <a:pPr marL="285750" indent="-285750">
              <a:buFontTx/>
              <a:buChar char="-"/>
            </a:pPr>
            <a:r>
              <a:rPr lang="en-US" dirty="0"/>
              <a:t>In terms of the weather data, we were not able to get at granularity level of the station data. Hence we needed to use one temp for LA for a given day i.e. the Tavg. In addition, we also included the Tmin and Tmax temperatures</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2219819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5A0E-FA52-2B45-8293-0288E669E8C1}"/>
              </a:ext>
            </a:extLst>
          </p:cNvPr>
          <p:cNvSpPr>
            <a:spLocks noGrp="1"/>
          </p:cNvSpPr>
          <p:nvPr>
            <p:ph type="title"/>
          </p:nvPr>
        </p:nvSpPr>
        <p:spPr>
          <a:xfrm>
            <a:off x="2528916" y="194342"/>
            <a:ext cx="8911687" cy="1280890"/>
          </a:xfrm>
        </p:spPr>
        <p:txBody>
          <a:bodyPr>
            <a:normAutofit fontScale="90000"/>
          </a:bodyPr>
          <a:lstStyle/>
          <a:p>
            <a:r>
              <a:rPr lang="en-US" dirty="0"/>
              <a:t>Preliminary Analysis – Exploratory Data Analysis (EDA)</a:t>
            </a:r>
            <a:br>
              <a:rPr lang="en-US" dirty="0"/>
            </a:br>
            <a:endParaRPr lang="en-US" dirty="0"/>
          </a:p>
        </p:txBody>
      </p:sp>
      <p:sp>
        <p:nvSpPr>
          <p:cNvPr id="3" name="TextBox 2">
            <a:extLst>
              <a:ext uri="{FF2B5EF4-FFF2-40B4-BE49-F238E27FC236}">
                <a16:creationId xmlns:a16="http://schemas.microsoft.com/office/drawing/2014/main" id="{D8B554CE-BD79-2042-AE75-6275F2C78572}"/>
              </a:ext>
            </a:extLst>
          </p:cNvPr>
          <p:cNvSpPr txBox="1"/>
          <p:nvPr/>
        </p:nvSpPr>
        <p:spPr>
          <a:xfrm>
            <a:off x="2615184" y="1719072"/>
            <a:ext cx="8714232" cy="1754326"/>
          </a:xfrm>
          <a:prstGeom prst="rect">
            <a:avLst/>
          </a:prstGeom>
          <a:noFill/>
        </p:spPr>
        <p:txBody>
          <a:bodyPr wrap="square" rtlCol="0">
            <a:spAutoFit/>
          </a:bodyPr>
          <a:lstStyle/>
          <a:p>
            <a:r>
              <a:rPr lang="en-US" dirty="0"/>
              <a:t>The first step of our analysis is to perform the exploratory data analysis.</a:t>
            </a:r>
          </a:p>
          <a:p>
            <a:endParaRPr lang="en-US" dirty="0"/>
          </a:p>
          <a:p>
            <a:r>
              <a:rPr lang="en-US" dirty="0"/>
              <a:t>As a part of it, in the next set of slides we included a set of data visualizations that will help to get some deeper understanding about the data</a:t>
            </a:r>
          </a:p>
          <a:p>
            <a:endParaRPr lang="en-US" dirty="0"/>
          </a:p>
          <a:p>
            <a:endParaRPr lang="en-US" dirty="0"/>
          </a:p>
        </p:txBody>
      </p:sp>
    </p:spTree>
    <p:extLst>
      <p:ext uri="{BB962C8B-B14F-4D97-AF65-F5344CB8AC3E}">
        <p14:creationId xmlns:p14="http://schemas.microsoft.com/office/powerpoint/2010/main" val="1286899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317E-658F-DB41-A0D1-6550C85DFB73}"/>
              </a:ext>
            </a:extLst>
          </p:cNvPr>
          <p:cNvSpPr>
            <a:spLocks noGrp="1"/>
          </p:cNvSpPr>
          <p:nvPr>
            <p:ph type="title"/>
          </p:nvPr>
        </p:nvSpPr>
        <p:spPr>
          <a:xfrm>
            <a:off x="2492340" y="139478"/>
            <a:ext cx="8911687" cy="564610"/>
          </a:xfrm>
        </p:spPr>
        <p:txBody>
          <a:bodyPr>
            <a:normAutofit fontScale="90000"/>
          </a:bodyPr>
          <a:lstStyle/>
          <a:p>
            <a:r>
              <a:rPr lang="en-US" dirty="0"/>
              <a:t>Correlation Plot</a:t>
            </a:r>
          </a:p>
        </p:txBody>
      </p:sp>
      <p:pic>
        <p:nvPicPr>
          <p:cNvPr id="3" name="Picture 2">
            <a:extLst>
              <a:ext uri="{FF2B5EF4-FFF2-40B4-BE49-F238E27FC236}">
                <a16:creationId xmlns:a16="http://schemas.microsoft.com/office/drawing/2014/main" id="{2EAAD244-152F-7544-83C1-08CEFC8F1699}"/>
              </a:ext>
            </a:extLst>
          </p:cNvPr>
          <p:cNvPicPr>
            <a:picLocks noChangeAspect="1"/>
          </p:cNvPicPr>
          <p:nvPr/>
        </p:nvPicPr>
        <p:blipFill>
          <a:blip r:embed="rId2"/>
          <a:stretch>
            <a:fillRect/>
          </a:stretch>
        </p:blipFill>
        <p:spPr>
          <a:xfrm>
            <a:off x="2370900" y="704088"/>
            <a:ext cx="6370764" cy="5301604"/>
          </a:xfrm>
          <a:prstGeom prst="rect">
            <a:avLst/>
          </a:prstGeom>
        </p:spPr>
      </p:pic>
      <p:sp>
        <p:nvSpPr>
          <p:cNvPr id="4" name="Rectangle 3">
            <a:extLst>
              <a:ext uri="{FF2B5EF4-FFF2-40B4-BE49-F238E27FC236}">
                <a16:creationId xmlns:a16="http://schemas.microsoft.com/office/drawing/2014/main" id="{A24EDFC7-1C6C-024A-BEC0-6F9D265C3CAF}"/>
              </a:ext>
            </a:extLst>
          </p:cNvPr>
          <p:cNvSpPr/>
          <p:nvPr/>
        </p:nvSpPr>
        <p:spPr>
          <a:xfrm>
            <a:off x="1862328" y="6142366"/>
            <a:ext cx="9713976" cy="646331"/>
          </a:xfrm>
          <a:prstGeom prst="rect">
            <a:avLst/>
          </a:prstGeom>
        </p:spPr>
        <p:txBody>
          <a:bodyPr wrap="square">
            <a:spAutoFit/>
          </a:bodyPr>
          <a:lstStyle/>
          <a:p>
            <a:pPr algn="just"/>
            <a:r>
              <a:rPr lang="en-US" sz="1200" dirty="0">
                <a:solidFill>
                  <a:srgbClr val="000000"/>
                </a:solidFill>
              </a:rPr>
              <a:t>Some of the attributes show strong correlation e.g. </a:t>
            </a:r>
            <a:r>
              <a:rPr lang="en-US" sz="1200" dirty="0"/>
              <a:t>end_lat</a:t>
            </a:r>
            <a:r>
              <a:rPr lang="en-US" sz="1200" dirty="0">
                <a:solidFill>
                  <a:srgbClr val="000000"/>
                </a:solidFill>
              </a:rPr>
              <a:t> vs </a:t>
            </a:r>
            <a:r>
              <a:rPr lang="en-US" sz="1200" dirty="0"/>
              <a:t>start_lat</a:t>
            </a:r>
            <a:r>
              <a:rPr lang="en-US" sz="1200" dirty="0">
                <a:solidFill>
                  <a:srgbClr val="000000"/>
                </a:solidFill>
              </a:rPr>
              <a:t>, </a:t>
            </a:r>
            <a:r>
              <a:rPr lang="en-US" sz="1200" dirty="0"/>
              <a:t>end_lon</a:t>
            </a:r>
            <a:r>
              <a:rPr lang="en-US" sz="1200" dirty="0">
                <a:solidFill>
                  <a:srgbClr val="000000"/>
                </a:solidFill>
              </a:rPr>
              <a:t> vs </a:t>
            </a:r>
            <a:r>
              <a:rPr lang="en-US" sz="1200" dirty="0"/>
              <a:t>start_lon</a:t>
            </a:r>
            <a:r>
              <a:rPr lang="en-US" sz="1200" dirty="0">
                <a:solidFill>
                  <a:srgbClr val="000000"/>
                </a:solidFill>
              </a:rPr>
              <a:t> etc. But those are mostly because of the trips those started and ended at the same station. We were looking for correlation between trip attributes and weather attributes but no such strong correlation exist. Therefore the data needs further investigation.</a:t>
            </a:r>
            <a:endParaRPr lang="en-US" sz="1200" dirty="0"/>
          </a:p>
        </p:txBody>
      </p:sp>
    </p:spTree>
    <p:extLst>
      <p:ext uri="{BB962C8B-B14F-4D97-AF65-F5344CB8AC3E}">
        <p14:creationId xmlns:p14="http://schemas.microsoft.com/office/powerpoint/2010/main" val="375169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AE74-C143-C64A-AC2A-33740C448FB9}"/>
              </a:ext>
            </a:extLst>
          </p:cNvPr>
          <p:cNvSpPr>
            <a:spLocks noGrp="1"/>
          </p:cNvSpPr>
          <p:nvPr>
            <p:ph type="title"/>
          </p:nvPr>
        </p:nvSpPr>
        <p:spPr>
          <a:xfrm>
            <a:off x="2519772" y="93758"/>
            <a:ext cx="8911687" cy="637762"/>
          </a:xfrm>
        </p:spPr>
        <p:txBody>
          <a:bodyPr>
            <a:normAutofit fontScale="90000"/>
          </a:bodyPr>
          <a:lstStyle/>
          <a:p>
            <a:r>
              <a:rPr lang="en-US" dirty="0"/>
              <a:t>Distribution of the Pass Holder Type</a:t>
            </a:r>
          </a:p>
        </p:txBody>
      </p:sp>
      <p:pic>
        <p:nvPicPr>
          <p:cNvPr id="3" name="Picture 2">
            <a:extLst>
              <a:ext uri="{FF2B5EF4-FFF2-40B4-BE49-F238E27FC236}">
                <a16:creationId xmlns:a16="http://schemas.microsoft.com/office/drawing/2014/main" id="{075078A0-A8D0-3140-BA70-5F8E56CCA1E2}"/>
              </a:ext>
            </a:extLst>
          </p:cNvPr>
          <p:cNvPicPr>
            <a:picLocks noChangeAspect="1"/>
          </p:cNvPicPr>
          <p:nvPr/>
        </p:nvPicPr>
        <p:blipFill>
          <a:blip r:embed="rId2"/>
          <a:stretch>
            <a:fillRect/>
          </a:stretch>
        </p:blipFill>
        <p:spPr>
          <a:xfrm>
            <a:off x="2636994" y="941831"/>
            <a:ext cx="5153694" cy="4939245"/>
          </a:xfrm>
          <a:prstGeom prst="rect">
            <a:avLst/>
          </a:prstGeom>
        </p:spPr>
      </p:pic>
      <p:sp>
        <p:nvSpPr>
          <p:cNvPr id="4" name="Rectangle 3">
            <a:extLst>
              <a:ext uri="{FF2B5EF4-FFF2-40B4-BE49-F238E27FC236}">
                <a16:creationId xmlns:a16="http://schemas.microsoft.com/office/drawing/2014/main" id="{AE6F61E6-4D0F-5848-8FE6-4E0EA04EA471}"/>
              </a:ext>
            </a:extLst>
          </p:cNvPr>
          <p:cNvSpPr/>
          <p:nvPr/>
        </p:nvSpPr>
        <p:spPr>
          <a:xfrm>
            <a:off x="1950720" y="6091387"/>
            <a:ext cx="9790176" cy="646331"/>
          </a:xfrm>
          <a:prstGeom prst="rect">
            <a:avLst/>
          </a:prstGeom>
        </p:spPr>
        <p:txBody>
          <a:bodyPr wrap="square">
            <a:spAutoFit/>
          </a:bodyPr>
          <a:lstStyle/>
          <a:p>
            <a:r>
              <a:rPr lang="en-US" dirty="0">
                <a:solidFill>
                  <a:srgbClr val="000000"/>
                </a:solidFill>
                <a:latin typeface="Helvetica Neue" panose="02000503000000020004" pitchFamily="2" charset="0"/>
              </a:rPr>
              <a:t>Monthly pass and Walk-up are usually the most common trip types. One Day Pass, Flex Pass and Annual Pass are not used that much when compared to the Monthly Pass.</a:t>
            </a:r>
            <a:endParaRPr lang="en-US" dirty="0"/>
          </a:p>
        </p:txBody>
      </p:sp>
    </p:spTree>
    <p:extLst>
      <p:ext uri="{BB962C8B-B14F-4D97-AF65-F5344CB8AC3E}">
        <p14:creationId xmlns:p14="http://schemas.microsoft.com/office/powerpoint/2010/main" val="406512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D35F-0D93-B344-A33B-2E3481115E86}"/>
              </a:ext>
            </a:extLst>
          </p:cNvPr>
          <p:cNvSpPr>
            <a:spLocks noGrp="1"/>
          </p:cNvSpPr>
          <p:nvPr>
            <p:ph type="title"/>
          </p:nvPr>
        </p:nvSpPr>
        <p:spPr>
          <a:xfrm>
            <a:off x="0" y="0"/>
            <a:ext cx="12540396" cy="610330"/>
          </a:xfrm>
        </p:spPr>
        <p:txBody>
          <a:bodyPr>
            <a:normAutofit fontScale="90000"/>
          </a:bodyPr>
          <a:lstStyle/>
          <a:p>
            <a:r>
              <a:rPr lang="en-US" dirty="0"/>
              <a:t>Average Distance Travelled As a Function of Pass Holder Type</a:t>
            </a:r>
          </a:p>
        </p:txBody>
      </p:sp>
      <p:pic>
        <p:nvPicPr>
          <p:cNvPr id="3" name="Picture 2">
            <a:extLst>
              <a:ext uri="{FF2B5EF4-FFF2-40B4-BE49-F238E27FC236}">
                <a16:creationId xmlns:a16="http://schemas.microsoft.com/office/drawing/2014/main" id="{BD608EE3-58E0-3F40-8C25-91BFD64EBA9C}"/>
              </a:ext>
            </a:extLst>
          </p:cNvPr>
          <p:cNvPicPr>
            <a:picLocks noChangeAspect="1"/>
          </p:cNvPicPr>
          <p:nvPr/>
        </p:nvPicPr>
        <p:blipFill>
          <a:blip r:embed="rId2"/>
          <a:stretch>
            <a:fillRect/>
          </a:stretch>
        </p:blipFill>
        <p:spPr>
          <a:xfrm>
            <a:off x="2413005" y="704088"/>
            <a:ext cx="4938771" cy="4863838"/>
          </a:xfrm>
          <a:prstGeom prst="rect">
            <a:avLst/>
          </a:prstGeom>
        </p:spPr>
      </p:pic>
      <p:sp>
        <p:nvSpPr>
          <p:cNvPr id="4" name="TextBox 3">
            <a:extLst>
              <a:ext uri="{FF2B5EF4-FFF2-40B4-BE49-F238E27FC236}">
                <a16:creationId xmlns:a16="http://schemas.microsoft.com/office/drawing/2014/main" id="{37A53464-7043-BC45-AFB4-739DD156C67D}"/>
              </a:ext>
            </a:extLst>
          </p:cNvPr>
          <p:cNvSpPr txBox="1"/>
          <p:nvPr/>
        </p:nvSpPr>
        <p:spPr>
          <a:xfrm>
            <a:off x="1460967" y="5806440"/>
            <a:ext cx="10828569" cy="646331"/>
          </a:xfrm>
          <a:prstGeom prst="rect">
            <a:avLst/>
          </a:prstGeom>
          <a:noFill/>
        </p:spPr>
        <p:txBody>
          <a:bodyPr wrap="square" rtlCol="0">
            <a:spAutoFit/>
          </a:bodyPr>
          <a:lstStyle/>
          <a:p>
            <a:r>
              <a:rPr lang="en-US" dirty="0"/>
              <a:t>The data in this particular analysis looks very interesting, as the average trip duration is relatively smaller with a monthly pass holder</a:t>
            </a:r>
          </a:p>
        </p:txBody>
      </p:sp>
    </p:spTree>
    <p:extLst>
      <p:ext uri="{BB962C8B-B14F-4D97-AF65-F5344CB8AC3E}">
        <p14:creationId xmlns:p14="http://schemas.microsoft.com/office/powerpoint/2010/main" val="419468854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214</TotalTime>
  <Words>914</Words>
  <Application>Microsoft Macintosh PowerPoint</Application>
  <PresentationFormat>Widescreen</PresentationFormat>
  <Paragraphs>81</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Narrow</vt:lpstr>
      <vt:lpstr>Calibri</vt:lpstr>
      <vt:lpstr>Century Gothic</vt:lpstr>
      <vt:lpstr>Helvetica Neue</vt:lpstr>
      <vt:lpstr>Wingdings</vt:lpstr>
      <vt:lpstr>Wingdings 3</vt:lpstr>
      <vt:lpstr>Wisp</vt:lpstr>
      <vt:lpstr>LA Bike Ride Sharing Data</vt:lpstr>
      <vt:lpstr>Project Goal</vt:lpstr>
      <vt:lpstr>Data Sources  </vt:lpstr>
      <vt:lpstr>Merging Datasets</vt:lpstr>
      <vt:lpstr>Data Preparation</vt:lpstr>
      <vt:lpstr>Preliminary Analysis – Exploratory Data Analysis (EDA) </vt:lpstr>
      <vt:lpstr>Correlation Plot</vt:lpstr>
      <vt:lpstr>Distribution of the Pass Holder Type</vt:lpstr>
      <vt:lpstr>Average Distance Travelled As a Function of Pass Holder Type</vt:lpstr>
      <vt:lpstr>Number Bike Starts As a Function of Station</vt:lpstr>
      <vt:lpstr>Plotting to find the most popular trip in the LA bike route</vt:lpstr>
      <vt:lpstr>Trend Analysis of Trips Through Out the Year</vt:lpstr>
      <vt:lpstr>Trend Analysis of Trips Through Out the Year</vt:lpstr>
      <vt:lpstr>Trip Counts by Date and Further Categorized By Weekday  Name</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Bike Ride Sharing Data</dc:title>
  <dc:creator>Gangadhar Dhulipala</dc:creator>
  <cp:lastModifiedBy>Gangadhar Dhulipala</cp:lastModifiedBy>
  <cp:revision>15</cp:revision>
  <dcterms:created xsi:type="dcterms:W3CDTF">2019-07-21T16:05:20Z</dcterms:created>
  <dcterms:modified xsi:type="dcterms:W3CDTF">2019-07-21T19:40:12Z</dcterms:modified>
</cp:coreProperties>
</file>